
<file path=[Content_Types].xml><?xml version="1.0" encoding="utf-8"?>
<Types xmlns="http://schemas.openxmlformats.org/package/2006/content-types"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2"/>
  </p:notesMasterIdLst>
  <p:sldIdLst>
    <p:sldId id="306" r:id="rId2"/>
    <p:sldId id="312" r:id="rId3"/>
    <p:sldId id="384" r:id="rId4"/>
    <p:sldId id="318" r:id="rId5"/>
    <p:sldId id="538" r:id="rId6"/>
    <p:sldId id="622" r:id="rId7"/>
    <p:sldId id="623" r:id="rId8"/>
    <p:sldId id="624" r:id="rId9"/>
    <p:sldId id="625" r:id="rId10"/>
    <p:sldId id="539" r:id="rId11"/>
    <p:sldId id="540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33" autoAdjust="0"/>
    <p:restoredTop sz="90417" autoAdjust="0"/>
  </p:normalViewPr>
  <p:slideViewPr>
    <p:cSldViewPr snapToGrid="0">
      <p:cViewPr varScale="1">
        <p:scale>
          <a:sx n="67" d="100"/>
          <a:sy n="67" d="100"/>
        </p:scale>
        <p:origin x="16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8.1.1.1 </a:t>
            </a:r>
            <a:r>
              <a:rPr lang="en-US" sz="1200" dirty="0" smtClean="0"/>
              <a:t>Broadcast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8.1.2.6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8.1.2.6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 Example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0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8.1.2.7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47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8.1.2.7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8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8.1.2.7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0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8.1.2.7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8.1.2.8 Video Demonstration – Creating Two Equal-Sized Subnets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1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8.1.2.9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Formulas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29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8.1.2.9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Formulas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6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with Large Broadcast Domains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7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with Large Broadcast Domains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8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8.1.1.3 </a:t>
            </a:r>
            <a:r>
              <a:rPr lang="en-US" sz="1200" dirty="0" smtClean="0"/>
              <a:t>Reasons for Subnetting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2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8.1.1.3 </a:t>
            </a:r>
            <a:r>
              <a:rPr lang="en-US" sz="1200" dirty="0" smtClean="0"/>
              <a:t>Reasons for Subnetting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8.1.1.3 </a:t>
            </a:r>
            <a:r>
              <a:rPr lang="en-US" sz="1200" dirty="0" smtClean="0"/>
              <a:t>Reasons for Subnetting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Octet Boundaries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1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8.1.2.2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on the Octet Boundary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8.1.2.4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The Subnet Mask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8.1.2.5 Video Demonstration – Subnetting with the Magic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1" y="4462818"/>
            <a:ext cx="3803355" cy="384721"/>
          </a:xfrm>
        </p:spPr>
        <p:txBody>
          <a:bodyPr/>
          <a:lstStyle/>
          <a:p>
            <a:r>
              <a:rPr lang="en-US" dirty="0" smtClean="0"/>
              <a:t>Introduction to Networks v5.1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8:</a:t>
            </a:r>
            <a:br>
              <a:rPr lang="en-US" sz="4000" dirty="0" smtClean="0"/>
            </a:br>
            <a:r>
              <a:rPr lang="en-US" sz="4000" dirty="0" smtClean="0"/>
              <a:t>Subnetting IP networks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Octet Boundaries</a:t>
            </a:r>
          </a:p>
        </p:txBody>
      </p:sp>
      <p:pic>
        <p:nvPicPr>
          <p:cNvPr id="7" name="Picture 6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20797" r="37333" b="32050"/>
          <a:stretch/>
        </p:blipFill>
        <p:spPr>
          <a:xfrm>
            <a:off x="636396" y="1321646"/>
            <a:ext cx="7871208" cy="4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on the Octet Boundary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36571" r="37160" b="31711"/>
          <a:stretch/>
        </p:blipFill>
        <p:spPr>
          <a:xfrm>
            <a:off x="2881601" y="1291764"/>
            <a:ext cx="5100320" cy="2160377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34550" r="35680" b="25859"/>
          <a:stretch/>
        </p:blipFill>
        <p:spPr>
          <a:xfrm>
            <a:off x="2881600" y="3598899"/>
            <a:ext cx="5246399" cy="2699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702" y="3783189"/>
            <a:ext cx="25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Subnetting 10.x.x.0/24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783" y="1423812"/>
            <a:ext cx="2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Subnetting 10.x.0.0/16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Subnetting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29730" r="36913" b="37563"/>
          <a:stretch/>
        </p:blipFill>
        <p:spPr>
          <a:xfrm>
            <a:off x="1235428" y="3533430"/>
            <a:ext cx="6673144" cy="28238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/25 –</a:t>
            </a:r>
            <a:r>
              <a:rPr lang="en-US" sz="1800" dirty="0" smtClean="0"/>
              <a:t> </a:t>
            </a:r>
            <a:r>
              <a:rPr lang="en-US" sz="1800" dirty="0"/>
              <a:t>Borrowing 1 bit from the fourth octet creates 2 subnets supporting 126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/26 –</a:t>
            </a:r>
            <a:r>
              <a:rPr lang="en-US" sz="1800" dirty="0" smtClean="0"/>
              <a:t> </a:t>
            </a:r>
            <a:r>
              <a:rPr lang="en-US" sz="1800" dirty="0"/>
              <a:t>Borrowing 2 bits creates 4 subnets supporting 62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/27– Borrowing 3 bits creates 8 subnets supporting 30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</a:t>
            </a:r>
            <a:r>
              <a:rPr lang="en-US" sz="1800" dirty="0" smtClean="0"/>
              <a:t>28 – </a:t>
            </a:r>
            <a:r>
              <a:rPr lang="en-US" sz="1800" dirty="0"/>
              <a:t>Borrowing 4 bits creates 16 subnets supporting 14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/29 – Borrowing 5 bits creates 32 subnets supporting 6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/30– </a:t>
            </a:r>
            <a:r>
              <a:rPr lang="en-US" sz="1800" dirty="0" smtClean="0"/>
              <a:t>Borrowing 6 </a:t>
            </a:r>
            <a:r>
              <a:rPr lang="en-US" sz="1800" dirty="0"/>
              <a:t>bits creates </a:t>
            </a:r>
            <a:r>
              <a:rPr lang="en-US" sz="1800" dirty="0" smtClean="0"/>
              <a:t>64 subnets </a:t>
            </a:r>
            <a:r>
              <a:rPr lang="en-US" sz="1800" dirty="0"/>
              <a:t>supporting 2 hosts each.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1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Subnetting Example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23360" r="45679" b="30059"/>
          <a:stretch/>
        </p:blipFill>
        <p:spPr>
          <a:xfrm>
            <a:off x="1828799" y="1414496"/>
            <a:ext cx="4921957" cy="47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Subnetting </a:t>
            </a:r>
            <a:r>
              <a:rPr lang="en-US" dirty="0" smtClean="0"/>
              <a:t>Example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3533" r="45734" b="29847"/>
          <a:stretch/>
        </p:blipFill>
        <p:spPr>
          <a:xfrm>
            <a:off x="2133599" y="1333782"/>
            <a:ext cx="4928499" cy="50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2 Subnets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22775" r="47595" b="33100"/>
          <a:stretch/>
        </p:blipFill>
        <p:spPr>
          <a:xfrm>
            <a:off x="1717128" y="1455228"/>
            <a:ext cx="5709745" cy="45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2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22775" r="45315" b="27805"/>
          <a:stretch/>
        </p:blipFill>
        <p:spPr>
          <a:xfrm>
            <a:off x="0" y="1502394"/>
            <a:ext cx="4548851" cy="3557761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7" t="22775" r="46582" b="30982"/>
          <a:stretch/>
        </p:blipFill>
        <p:spPr>
          <a:xfrm>
            <a:off x="4907666" y="1502394"/>
            <a:ext cx="4037709" cy="33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2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22581" r="42251" b="29180"/>
          <a:stretch/>
        </p:blipFill>
        <p:spPr>
          <a:xfrm>
            <a:off x="1459266" y="1314101"/>
            <a:ext cx="6574421" cy="49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2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673" r="47777" b="20693"/>
          <a:stretch/>
        </p:blipFill>
        <p:spPr>
          <a:xfrm>
            <a:off x="2562579" y="1288627"/>
            <a:ext cx="4018843" cy="48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Formulas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32485" r="47037" b="41349"/>
          <a:stretch/>
        </p:blipFill>
        <p:spPr>
          <a:xfrm>
            <a:off x="4663158" y="635211"/>
            <a:ext cx="3443111" cy="22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422" y="1538111"/>
            <a:ext cx="43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calculate the number of </a:t>
            </a:r>
            <a:r>
              <a:rPr lang="en-US" dirty="0" smtClean="0"/>
              <a:t>subnets.</a:t>
            </a:r>
            <a:endParaRPr lang="en-US" dirty="0"/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8354" r="45802" b="37907"/>
          <a:stretch/>
        </p:blipFill>
        <p:spPr>
          <a:xfrm>
            <a:off x="1251106" y="2672362"/>
            <a:ext cx="5635115" cy="36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8.1:</a:t>
            </a:r>
            <a:br>
              <a:rPr lang="en-US" sz="4000" dirty="0" smtClean="0"/>
            </a:br>
            <a:r>
              <a:rPr lang="en-US" sz="4000" dirty="0" err="1" smtClean="0"/>
              <a:t>Subnetting</a:t>
            </a:r>
            <a:r>
              <a:rPr lang="en-US" sz="4000" dirty="0" smtClean="0"/>
              <a:t> an IPv4 Network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22092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how subnetting segments a network to enable better communication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to calculate IPv4 subnets for a /24 prefix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to calculate IPv4 subnets for a /16 and /8 prefix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Given a set of requirements for subnetting, implement an IPv4 addressing scheme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to create a flexible addressing scheme using variable length subnet masking (VLSM).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</a:t>
            </a:r>
            <a:r>
              <a:rPr lang="en-US" dirty="0" smtClean="0"/>
              <a:t>Formulas (cont.)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444" y="1760877"/>
            <a:ext cx="43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calculate the number of </a:t>
            </a:r>
            <a:r>
              <a:rPr lang="en-US" dirty="0" smtClean="0"/>
              <a:t>hosts.</a:t>
            </a:r>
            <a:endParaRPr lang="en-US" dirty="0"/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t="32313" r="48889" b="45309"/>
          <a:stretch/>
        </p:blipFill>
        <p:spPr>
          <a:xfrm>
            <a:off x="4526844" y="1297458"/>
            <a:ext cx="2844801" cy="1600970"/>
          </a:xfrm>
          <a:prstGeom prst="rect">
            <a:avLst/>
          </a:prstGeom>
        </p:spPr>
      </p:pic>
      <p:pic>
        <p:nvPicPr>
          <p:cNvPr id="6" name="Picture 5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7993" r="48271" b="39285"/>
          <a:stretch/>
        </p:blipFill>
        <p:spPr>
          <a:xfrm>
            <a:off x="1128887" y="2837468"/>
            <a:ext cx="6457246" cy="32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8.1.1:</a:t>
            </a:r>
            <a:br>
              <a:rPr lang="en-US" sz="2800" dirty="0" smtClean="0"/>
            </a:br>
            <a:r>
              <a:rPr lang="en-US" sz="2800" dirty="0" smtClean="0"/>
              <a:t>Network Segmentation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Domains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3568" y="1215712"/>
            <a:ext cx="727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</a:t>
            </a:r>
            <a:r>
              <a:rPr lang="en-US" dirty="0" smtClean="0">
                <a:solidFill>
                  <a:srgbClr val="435153"/>
                </a:solidFill>
              </a:rPr>
              <a:t>ach </a:t>
            </a:r>
            <a:r>
              <a:rPr lang="en-US" dirty="0">
                <a:solidFill>
                  <a:srgbClr val="435153"/>
                </a:solidFill>
              </a:rPr>
              <a:t>router interface connects a </a:t>
            </a:r>
            <a:r>
              <a:rPr lang="en-US" i="1" dirty="0">
                <a:solidFill>
                  <a:srgbClr val="435153"/>
                </a:solidFill>
              </a:rPr>
              <a:t>broadcast </a:t>
            </a:r>
            <a:r>
              <a:rPr lang="en-US" i="1" dirty="0" smtClean="0">
                <a:solidFill>
                  <a:srgbClr val="435153"/>
                </a:solidFill>
              </a:rPr>
              <a:t>domain </a:t>
            </a:r>
            <a:r>
              <a:rPr lang="en-US" dirty="0" smtClean="0">
                <a:solidFill>
                  <a:srgbClr val="435153"/>
                </a:solidFill>
              </a:rPr>
              <a:t>and </a:t>
            </a:r>
            <a:r>
              <a:rPr lang="en-US" dirty="0">
                <a:solidFill>
                  <a:srgbClr val="435153"/>
                </a:solidFill>
              </a:rPr>
              <a:t>broadcasts are only propagated within its specific broadcast domain.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4870" r="45787" b="27607"/>
          <a:stretch/>
        </p:blipFill>
        <p:spPr>
          <a:xfrm>
            <a:off x="1498028" y="1873752"/>
            <a:ext cx="6147944" cy="43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Large Broadcast Domains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0" t="30013" r="40266" b="26048"/>
          <a:stretch/>
        </p:blipFill>
        <p:spPr>
          <a:xfrm>
            <a:off x="1353312" y="2209800"/>
            <a:ext cx="6437376" cy="4136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Slow network operations due to the significant amount of broadcast traffic.</a:t>
            </a:r>
          </a:p>
          <a:p>
            <a:pPr marL="285750" indent="-285750"/>
            <a:r>
              <a:rPr lang="en-US" dirty="0" smtClean="0"/>
              <a:t>Slow </a:t>
            </a:r>
            <a:r>
              <a:rPr lang="en-US" dirty="0"/>
              <a:t>device operations because a device must accept and process each broadcast packet.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Large Broadcast </a:t>
            </a:r>
            <a:r>
              <a:rPr lang="en-US" dirty="0" smtClean="0"/>
              <a:t>Domains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33229" r="45333" b="31407"/>
          <a:stretch/>
        </p:blipFill>
        <p:spPr>
          <a:xfrm>
            <a:off x="1353312" y="2465832"/>
            <a:ext cx="6437376" cy="389072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Solution -reduce the size of the network to create smaller broadcast domains in a process called </a:t>
            </a:r>
            <a:r>
              <a:rPr lang="en-US" i="1" dirty="0" err="1"/>
              <a:t>subnetting</a:t>
            </a:r>
            <a:r>
              <a:rPr lang="en-US" dirty="0"/>
              <a:t>. </a:t>
            </a:r>
          </a:p>
          <a:p>
            <a:pPr marL="285750" indent="-285750"/>
            <a:r>
              <a:rPr lang="en-US" dirty="0"/>
              <a:t>These smaller network spaces are called </a:t>
            </a:r>
            <a:r>
              <a:rPr lang="en-US" i="1" dirty="0"/>
              <a:t>subnets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Subnetting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52" y="1278636"/>
            <a:ext cx="825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</a:t>
            </a:r>
            <a:r>
              <a:rPr lang="en-US" dirty="0" smtClean="0">
                <a:solidFill>
                  <a:srgbClr val="435153"/>
                </a:solidFill>
              </a:rPr>
              <a:t>by: Location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27227" r="35466" b="19189"/>
          <a:stretch/>
        </p:blipFill>
        <p:spPr>
          <a:xfrm>
            <a:off x="1310640" y="2218944"/>
            <a:ext cx="6522720" cy="41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</a:t>
            </a:r>
            <a:r>
              <a:rPr lang="en-US" dirty="0" err="1" smtClean="0"/>
              <a:t>Subnetting</a:t>
            </a:r>
            <a:r>
              <a:rPr lang="en-US" dirty="0" smtClean="0"/>
              <a:t>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28902" r="46203" b="25016"/>
          <a:stretch/>
        </p:blipFill>
        <p:spPr>
          <a:xfrm>
            <a:off x="1690955" y="1837774"/>
            <a:ext cx="5417546" cy="4257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952" y="1263396"/>
            <a:ext cx="825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</a:t>
            </a:r>
            <a:r>
              <a:rPr lang="en-US" dirty="0" smtClean="0">
                <a:solidFill>
                  <a:srgbClr val="435153"/>
                </a:solidFill>
              </a:rPr>
              <a:t>by: Organizational unit.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</a:t>
            </a:r>
            <a:r>
              <a:rPr lang="en-US" dirty="0" err="1" smtClean="0"/>
              <a:t>Subnetting</a:t>
            </a:r>
            <a:r>
              <a:rPr lang="en-US" dirty="0" smtClean="0"/>
              <a:t>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t="30014" r="41599" b="20904"/>
          <a:stretch/>
        </p:blipFill>
        <p:spPr>
          <a:xfrm>
            <a:off x="1557528" y="1825537"/>
            <a:ext cx="6071616" cy="44851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952" y="1263396"/>
            <a:ext cx="825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</a:t>
            </a:r>
            <a:r>
              <a:rPr lang="en-US" dirty="0" smtClean="0">
                <a:solidFill>
                  <a:srgbClr val="435153"/>
                </a:solidFill>
              </a:rPr>
              <a:t>by: Device type.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12626</TotalTime>
  <Words>506</Words>
  <Application>Microsoft Office PowerPoint</Application>
  <PresentationFormat>On-screen Show (4:3)</PresentationFormat>
  <Paragraphs>82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Ciscolight</vt:lpstr>
      <vt:lpstr>NetAcad_White_PPT_Template 05Oct12</vt:lpstr>
      <vt:lpstr>Chapter 8: Subnetting IP networks</vt:lpstr>
      <vt:lpstr>Section 8.1: Subnetting an IPv4 Network</vt:lpstr>
      <vt:lpstr>Topic 8.1.1: Network Segmentation</vt:lpstr>
      <vt:lpstr>Broadcast Domains</vt:lpstr>
      <vt:lpstr>Problems with Large Broadcast Domains</vt:lpstr>
      <vt:lpstr>Problems with Large Broadcast Domains (cont.)</vt:lpstr>
      <vt:lpstr>Reasons for Subnetting</vt:lpstr>
      <vt:lpstr>Reasons for Subnetting (cont.)</vt:lpstr>
      <vt:lpstr>Reasons for Subnetting (cont.)</vt:lpstr>
      <vt:lpstr>Octet Boundaries</vt:lpstr>
      <vt:lpstr>Subnetting on the Octet Boundary</vt:lpstr>
      <vt:lpstr>Classless Subnetting</vt:lpstr>
      <vt:lpstr>Classless Subnetting Example</vt:lpstr>
      <vt:lpstr>Classless Subnetting Example (cont.)</vt:lpstr>
      <vt:lpstr>Creating 2 Subnets</vt:lpstr>
      <vt:lpstr>Creating 2 Subnets (cont.)</vt:lpstr>
      <vt:lpstr>Creating 2 Subnets (cont.)</vt:lpstr>
      <vt:lpstr>Creating 2 Subnets (cont.)</vt:lpstr>
      <vt:lpstr>Subnetting Formulas</vt:lpstr>
      <vt:lpstr>Subnetting Formulas (cont.)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373</cp:revision>
  <dcterms:created xsi:type="dcterms:W3CDTF">2012-10-09T16:58:47Z</dcterms:created>
  <dcterms:modified xsi:type="dcterms:W3CDTF">2016-03-03T08:01:55Z</dcterms:modified>
</cp:coreProperties>
</file>